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528969" r:id="rId2"/>
  </p:sldMasterIdLst>
  <p:notesMasterIdLst>
    <p:notesMasterId r:id="rId37"/>
  </p:notesMasterIdLst>
  <p:handoutMasterIdLst>
    <p:handoutMasterId r:id="rId38"/>
  </p:handoutMasterIdLst>
  <p:sldIdLst>
    <p:sldId id="891" r:id="rId3"/>
    <p:sldId id="904" r:id="rId4"/>
    <p:sldId id="880" r:id="rId5"/>
    <p:sldId id="929" r:id="rId6"/>
    <p:sldId id="905" r:id="rId7"/>
    <p:sldId id="906" r:id="rId8"/>
    <p:sldId id="907" r:id="rId9"/>
    <p:sldId id="908" r:id="rId10"/>
    <p:sldId id="909" r:id="rId11"/>
    <p:sldId id="910" r:id="rId12"/>
    <p:sldId id="913" r:id="rId13"/>
    <p:sldId id="914" r:id="rId14"/>
    <p:sldId id="915" r:id="rId15"/>
    <p:sldId id="916" r:id="rId16"/>
    <p:sldId id="918" r:id="rId17"/>
    <p:sldId id="919" r:id="rId18"/>
    <p:sldId id="921" r:id="rId19"/>
    <p:sldId id="922" r:id="rId20"/>
    <p:sldId id="923" r:id="rId21"/>
    <p:sldId id="925" r:id="rId22"/>
    <p:sldId id="926" r:id="rId23"/>
    <p:sldId id="927" r:id="rId24"/>
    <p:sldId id="928" r:id="rId25"/>
    <p:sldId id="930" r:id="rId26"/>
    <p:sldId id="940" r:id="rId27"/>
    <p:sldId id="941" r:id="rId28"/>
    <p:sldId id="931" r:id="rId29"/>
    <p:sldId id="932" r:id="rId30"/>
    <p:sldId id="943" r:id="rId31"/>
    <p:sldId id="942" r:id="rId32"/>
    <p:sldId id="939" r:id="rId33"/>
    <p:sldId id="934" r:id="rId34"/>
    <p:sldId id="936" r:id="rId35"/>
    <p:sldId id="890" r:id="rId36"/>
  </p:sldIdLst>
  <p:sldSz cx="9144000" cy="6858000" type="letter"/>
  <p:notesSz cx="9144000" cy="6980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6666FF"/>
    <a:srgbClr val="99CC33"/>
    <a:srgbClr val="FF9900"/>
    <a:srgbClr val="80CCCC"/>
    <a:srgbClr val="009999"/>
    <a:srgbClr val="80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7312" autoAdjust="0"/>
  </p:normalViewPr>
  <p:slideViewPr>
    <p:cSldViewPr snapToGrid="0">
      <p:cViewPr>
        <p:scale>
          <a:sx n="75" d="100"/>
          <a:sy n="75" d="100"/>
        </p:scale>
        <p:origin x="-1446" y="-66"/>
      </p:cViewPr>
      <p:guideLst>
        <p:guide orient="horz" pos="158"/>
        <p:guide orient="horz" pos="490"/>
        <p:guide orient="horz" pos="728"/>
        <p:guide orient="horz" pos="1252"/>
        <p:guide orient="horz" pos="4274"/>
        <p:guide orient="horz" pos="3964"/>
        <p:guide orient="horz" pos="4138"/>
        <p:guide orient="horz" pos="993"/>
        <p:guide pos="2882"/>
        <p:guide pos="252"/>
        <p:guide pos="1909"/>
        <p:guide pos="5504"/>
        <p:guide pos="5391"/>
        <p:guide pos="2776"/>
        <p:guide pos="2983"/>
        <p:guide pos="4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1350" y="-96"/>
      </p:cViewPr>
      <p:guideLst>
        <p:guide orient="horz" pos="2198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46050"/>
            <a:ext cx="3965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750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8425" y="146050"/>
            <a:ext cx="3965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9550"/>
            <a:ext cx="3965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8425" y="6559550"/>
            <a:ext cx="3965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932CD4-875E-4E20-87D5-37077CEF6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2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55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3" tIns="45468" rIns="90933" bIns="45468" numCol="1" anchor="t" anchorCtr="0" compatLnSpc="1">
            <a:prstTxWarp prst="textNoShape">
              <a:avLst/>
            </a:prstTxWarp>
          </a:bodyPr>
          <a:lstStyle>
            <a:lvl1pPr defTabSz="892175" eaLnBrk="0" hangingPunct="0">
              <a:lnSpc>
                <a:spcPct val="100000"/>
              </a:lnSpc>
              <a:buFontTx/>
              <a:buNone/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8425" y="0"/>
            <a:ext cx="39655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3" tIns="45468" rIns="90933" bIns="45468" numCol="1" anchor="t" anchorCtr="0" compatLnSpc="1">
            <a:prstTxWarp prst="textNoShape">
              <a:avLst/>
            </a:prstTxWarp>
          </a:bodyPr>
          <a:lstStyle>
            <a:lvl1pPr algn="r" defTabSz="892175" eaLnBrk="0" hangingPunct="0">
              <a:lnSpc>
                <a:spcPct val="100000"/>
              </a:lnSpc>
              <a:buFontTx/>
              <a:buNone/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7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3688" y="531813"/>
            <a:ext cx="3490912" cy="2617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21050"/>
            <a:ext cx="66675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3" tIns="45468" rIns="90933" bIns="45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8925"/>
            <a:ext cx="39655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3" tIns="45468" rIns="90933" bIns="45468" numCol="1" anchor="b" anchorCtr="0" compatLnSpc="1">
            <a:prstTxWarp prst="textNoShape">
              <a:avLst/>
            </a:prstTxWarp>
          </a:bodyPr>
          <a:lstStyle>
            <a:lvl1pPr defTabSz="892175" eaLnBrk="0" hangingPunct="0">
              <a:lnSpc>
                <a:spcPct val="100000"/>
              </a:lnSpc>
              <a:buFontTx/>
              <a:buNone/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8425" y="6638925"/>
            <a:ext cx="39655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3" tIns="45468" rIns="90933" bIns="45468" numCol="1" anchor="b" anchorCtr="0" compatLnSpc="1">
            <a:prstTxWarp prst="textNoShape">
              <a:avLst/>
            </a:prstTxWarp>
          </a:bodyPr>
          <a:lstStyle>
            <a:lvl1pPr algn="r" defTabSz="892175" eaLnBrk="0" hangingPunct="0">
              <a:lnSpc>
                <a:spcPct val="100000"/>
              </a:lnSpc>
              <a:buFontTx/>
              <a:buNone/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3FAECA-EEDB-40FE-BC65-748B66A0C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58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0746D-71CD-42C1-9C56-28168FBA267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84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8563" name="Notes Placeholder 2"/>
          <p:cNvSpPr>
            <a:spLocks noGrp="1"/>
          </p:cNvSpPr>
          <p:nvPr>
            <p:ph type="body" idx="1"/>
          </p:nvPr>
        </p:nvSpPr>
        <p:spPr>
          <a:xfrm>
            <a:off x="912813" y="3316288"/>
            <a:ext cx="731837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Capability Overview - Systems Development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585788" y="776288"/>
            <a:ext cx="7972425" cy="479583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119063" indent="-119063" eaLnBrk="0" hangingPunct="0">
              <a:spcBef>
                <a:spcPct val="50000"/>
              </a:spcBef>
              <a:defRPr/>
            </a:pPr>
            <a:endParaRPr lang="en-US" sz="1100" b="1" dirty="0">
              <a:cs typeface="+mn-cs"/>
            </a:endParaRPr>
          </a:p>
        </p:txBody>
      </p:sp>
      <p:pic>
        <p:nvPicPr>
          <p:cNvPr id="5" name="Picture 93" descr="LLP logo with big space copy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5350" y="6019800"/>
            <a:ext cx="145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0739" name="MSTSHP_03"/>
          <p:cNvSpPr>
            <a:spLocks noGrp="1" noChangeArrowheads="1"/>
          </p:cNvSpPr>
          <p:nvPr>
            <p:ph type="ctrTitle" sz="quarter"/>
          </p:nvPr>
        </p:nvSpPr>
        <p:spPr>
          <a:xfrm>
            <a:off x="892175" y="2695575"/>
            <a:ext cx="6581775" cy="549275"/>
          </a:xfrm>
          <a:ln algn="ctr"/>
        </p:spPr>
        <p:txBody>
          <a:bodyPr/>
          <a:lstStyle>
            <a:lvl1pPr>
              <a:lnSpc>
                <a:spcPts val="40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00740" name="MSTSHP_0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2175" y="3516313"/>
            <a:ext cx="6583363" cy="439737"/>
          </a:xfrm>
          <a:ln/>
        </p:spPr>
        <p:txBody>
          <a:bodyPr/>
          <a:lstStyle>
            <a:lvl1pPr>
              <a:lnSpc>
                <a:spcPts val="2800"/>
              </a:lnSpc>
              <a:spcBef>
                <a:spcPct val="15000"/>
              </a:spcBef>
              <a:buClrTx/>
              <a:defRPr sz="20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143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323978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4"/>
          </p:nvPr>
        </p:nvSpPr>
        <p:spPr bwMode="gray">
          <a:xfrm>
            <a:off x="606089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9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6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 bwMode="gray">
          <a:xfrm>
            <a:off x="4724400" y="1873248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7259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 bwMode="gray">
          <a:xfrm>
            <a:off x="4724400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03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7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199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538374"/>
            <a:ext cx="4690872" cy="8357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19564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5117451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0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4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30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737846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7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rmarri\AppData\Local\Microsoft\Windows\Temporary Internet Files\Content.Outlook\QYNYM3ZU\SelectedLogo_Bol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175" y="188913"/>
            <a:ext cx="9334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399031"/>
            <a:ext cx="2642616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3254819" y="1399030"/>
            <a:ext cx="2642616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 bwMode="gray">
          <a:xfrm>
            <a:off x="6098159" y="1399030"/>
            <a:ext cx="2642616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2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8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37846" y="1873249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 bwMode="gray">
          <a:xfrm>
            <a:off x="4733924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4737846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4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4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58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6000"/>
              </a:lnSpc>
              <a:spcBef>
                <a:spcPct val="80000"/>
              </a:spcBef>
              <a:buClr>
                <a:srgbClr val="002776"/>
              </a:buClr>
              <a:buSzPct val="8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93192" y="256032"/>
            <a:ext cx="8348472" cy="521208"/>
          </a:xfrm>
          <a:solidFill>
            <a:srgbClr val="FFFFFF"/>
          </a:solidFill>
        </p:spPr>
        <p:txBody>
          <a:bodyPr anchor="b"/>
          <a:lstStyle>
            <a:lvl1pPr>
              <a:buNone/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3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585788" y="776288"/>
            <a:ext cx="7972425" cy="479583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119063" indent="-119063" eaLnBrk="0" hangingPunct="0">
              <a:spcBef>
                <a:spcPct val="50000"/>
              </a:spcBef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pic>
        <p:nvPicPr>
          <p:cNvPr id="5" name="Picture 93" descr="LLP logo with big space copy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5350" y="6019800"/>
            <a:ext cx="145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0739" name="MSTSHP_03"/>
          <p:cNvSpPr>
            <a:spLocks noGrp="1" noChangeArrowheads="1"/>
          </p:cNvSpPr>
          <p:nvPr>
            <p:ph type="ctrTitle" sz="quarter"/>
          </p:nvPr>
        </p:nvSpPr>
        <p:spPr>
          <a:xfrm>
            <a:off x="892175" y="2695575"/>
            <a:ext cx="6581775" cy="549275"/>
          </a:xfrm>
          <a:ln algn="ctr"/>
        </p:spPr>
        <p:txBody>
          <a:bodyPr/>
          <a:lstStyle>
            <a:lvl1pPr>
              <a:lnSpc>
                <a:spcPts val="40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00740" name="MSTSHP_0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2175" y="3516313"/>
            <a:ext cx="6583363" cy="439737"/>
          </a:xfrm>
          <a:ln/>
        </p:spPr>
        <p:txBody>
          <a:bodyPr/>
          <a:lstStyle>
            <a:lvl1pPr>
              <a:lnSpc>
                <a:spcPts val="2800"/>
              </a:lnSpc>
              <a:spcBef>
                <a:spcPct val="15000"/>
              </a:spcBef>
              <a:buClrTx/>
              <a:defRPr sz="20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84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4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54113"/>
            <a:ext cx="4092575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54113"/>
            <a:ext cx="4092575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5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54113"/>
            <a:ext cx="4092575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54113"/>
            <a:ext cx="4092575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3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538374"/>
            <a:ext cx="4690872" cy="8357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818820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5117451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9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30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0" y="1399030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3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0"/>
          <p:cNvSpPr>
            <a:spLocks noGrp="1"/>
          </p:cNvSpPr>
          <p:nvPr>
            <p:ph sz="quarter" idx="13"/>
          </p:nvPr>
        </p:nvSpPr>
        <p:spPr bwMode="gray">
          <a:xfrm>
            <a:off x="323978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0"/>
          <p:cNvSpPr>
            <a:spLocks noGrp="1"/>
          </p:cNvSpPr>
          <p:nvPr>
            <p:ph sz="quarter" idx="14"/>
          </p:nvPr>
        </p:nvSpPr>
        <p:spPr bwMode="gray">
          <a:xfrm>
            <a:off x="6060896" y="1399030"/>
            <a:ext cx="2651760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1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0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 bwMode="gray">
          <a:xfrm>
            <a:off x="4724400" y="1873248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7259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 bwMode="gray">
          <a:xfrm>
            <a:off x="4724400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8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5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846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538374"/>
            <a:ext cx="4690872" cy="8357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52706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2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5117451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5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4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30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737846" y="1399029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1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rmarri\AppData\Local\Microsoft\Windows\Temporary Internet Files\Content.Outlook\QYNYM3ZU\SelectedLogo_Bol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175" y="188913"/>
            <a:ext cx="9334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399031"/>
            <a:ext cx="2642616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3254819" y="1399030"/>
            <a:ext cx="2642616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 bwMode="gray">
          <a:xfrm>
            <a:off x="6098159" y="1399030"/>
            <a:ext cx="2642616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6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0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37846" y="1873249"/>
            <a:ext cx="3999155" cy="4270248"/>
          </a:xfrm>
          <a:prstGeom prst="rect">
            <a:avLst/>
          </a:prstGeom>
        </p:spPr>
        <p:txBody>
          <a:bodyPr/>
          <a:lstStyle>
            <a:lvl2pPr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 bwMode="gray">
          <a:xfrm>
            <a:off x="4733924" y="1397000"/>
            <a:ext cx="3995928" cy="27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4737846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b"/>
          <a:lstStyle>
            <a:lvl1pPr algn="l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1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9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EL_PRI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3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6000"/>
              </a:lnSpc>
              <a:spcBef>
                <a:spcPct val="80000"/>
              </a:spcBef>
              <a:buClr>
                <a:srgbClr val="002776"/>
              </a:buClr>
              <a:buSzPct val="8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93192" y="256032"/>
            <a:ext cx="8348472" cy="521208"/>
          </a:xfrm>
          <a:solidFill>
            <a:srgbClr val="FFFFFF"/>
          </a:solidFill>
        </p:spPr>
        <p:txBody>
          <a:bodyPr anchor="b"/>
          <a:lstStyle>
            <a:lvl1pPr>
              <a:buNone/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0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1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EL_DCS_PRI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2999" y="2538374"/>
            <a:ext cx="4690872" cy="8357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2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2999" y="3689350"/>
            <a:ext cx="4690872" cy="3193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55216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5117451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5029200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1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1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30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724400" y="1399030"/>
            <a:ext cx="3999155" cy="4882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4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STSHP_01"/>
          <p:cNvSpPr>
            <a:spLocks noGrp="1" noChangeArrowheads="1"/>
          </p:cNvSpPr>
          <p:nvPr>
            <p:ph type="title"/>
          </p:nvPr>
        </p:nvSpPr>
        <p:spPr bwMode="invGray">
          <a:xfrm>
            <a:off x="400050" y="407988"/>
            <a:ext cx="8337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MSTSHP_02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400050" y="1154113"/>
            <a:ext cx="833755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699717" name="Text Box 5"/>
          <p:cNvSpPr txBox="1">
            <a:spLocks noChangeArrowheads="1"/>
          </p:cNvSpPr>
          <p:nvPr/>
        </p:nvSpPr>
        <p:spPr bwMode="invGray">
          <a:xfrm>
            <a:off x="4386263" y="6615113"/>
            <a:ext cx="373062" cy="19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hangingPunct="0">
              <a:lnSpc>
                <a:spcPct val="106000"/>
              </a:lnSpc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n-US" sz="1200" dirty="0">
                <a:cs typeface="+mn-cs"/>
              </a:rPr>
              <a:t>- </a:t>
            </a:r>
            <a:fld id="{8A6E4BF4-1533-4FC8-9EBC-6BAED8DA8FEB}" type="slidenum">
              <a:rPr lang="en-US" sz="1200">
                <a:cs typeface="+mn-cs"/>
              </a:rPr>
              <a:pPr algn="ctr" eaLnBrk="0" hangingPunct="0">
                <a:lnSpc>
                  <a:spcPct val="106000"/>
                </a:lnSpc>
                <a:buClr>
                  <a:schemeClr val="tx1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1200" dirty="0">
                <a:cs typeface="+mn-cs"/>
              </a:rPr>
              <a:t> -</a:t>
            </a:r>
          </a:p>
        </p:txBody>
      </p:sp>
      <p:sp>
        <p:nvSpPr>
          <p:cNvPr id="3699738" name="SHP_DOCTRACKER"/>
          <p:cNvSpPr txBox="1">
            <a:spLocks noChangeArrowheads="1"/>
          </p:cNvSpPr>
          <p:nvPr/>
        </p:nvSpPr>
        <p:spPr bwMode="gray">
          <a:xfrm rot="-5400000">
            <a:off x="8861425" y="6543675"/>
            <a:ext cx="422275" cy="66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106000"/>
              </a:lnSpc>
              <a:defRPr/>
            </a:pPr>
            <a:r>
              <a:rPr lang="en-US" sz="400" smtClean="0">
                <a:solidFill>
                  <a:srgbClr val="AFAFAF"/>
                </a:solidFill>
                <a:cs typeface="+mn-cs"/>
              </a:rPr>
              <a:t>Karthik-Banda-Deloitte-Silicon-India-Java-Conference-Hyderabad_Final.pptx</a:t>
            </a:r>
            <a:endParaRPr lang="en-US" sz="400" dirty="0">
              <a:solidFill>
                <a:srgbClr val="AFAFAF"/>
              </a:solidFill>
              <a:cs typeface="+mn-cs"/>
            </a:endParaRPr>
          </a:p>
        </p:txBody>
      </p:sp>
      <p:sp>
        <p:nvSpPr>
          <p:cNvPr id="3699759" name="Line 47"/>
          <p:cNvSpPr>
            <a:spLocks noChangeShapeType="1"/>
          </p:cNvSpPr>
          <p:nvPr userDrawn="1"/>
        </p:nvSpPr>
        <p:spPr bwMode="invGray">
          <a:xfrm>
            <a:off x="401638" y="803275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dirty="0">
              <a:cs typeface="+mn-cs"/>
            </a:endParaRPr>
          </a:p>
        </p:txBody>
      </p:sp>
      <p:pic>
        <p:nvPicPr>
          <p:cNvPr id="4103" name="Picture 50" descr="DEL_COL"/>
          <p:cNvPicPr>
            <a:picLocks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95288" y="6616700"/>
            <a:ext cx="8683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470" r:id="rId1"/>
    <p:sldLayoutId id="2147527223" r:id="rId2"/>
    <p:sldLayoutId id="2147527225" r:id="rId3"/>
    <p:sldLayoutId id="2147527227" r:id="rId4"/>
    <p:sldLayoutId id="2147527228" r:id="rId5"/>
    <p:sldLayoutId id="2147528938" r:id="rId6"/>
    <p:sldLayoutId id="2147528461" r:id="rId7"/>
    <p:sldLayoutId id="2147528462" r:id="rId8"/>
    <p:sldLayoutId id="2147528463" r:id="rId9"/>
    <p:sldLayoutId id="2147528464" r:id="rId10"/>
    <p:sldLayoutId id="2147528465" r:id="rId11"/>
    <p:sldLayoutId id="2147528466" r:id="rId12"/>
    <p:sldLayoutId id="2147528467" r:id="rId13"/>
    <p:sldLayoutId id="2147528941" r:id="rId14"/>
    <p:sldLayoutId id="2147528944" r:id="rId15"/>
    <p:sldLayoutId id="2147528947" r:id="rId16"/>
    <p:sldLayoutId id="2147528948" r:id="rId17"/>
    <p:sldLayoutId id="2147528949" r:id="rId18"/>
    <p:sldLayoutId id="2147528950" r:id="rId19"/>
    <p:sldLayoutId id="2147528951" r:id="rId20"/>
    <p:sldLayoutId id="2147528952" r:id="rId21"/>
    <p:sldLayoutId id="2147528953" r:id="rId22"/>
    <p:sldLayoutId id="2147528954" r:id="rId23"/>
    <p:sldLayoutId id="2147528956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>
          <a:solidFill>
            <a:schemeClr val="tx1"/>
          </a:solidFill>
          <a:latin typeface="+mn-lt"/>
        </a:defRPr>
      </a:lvl2pPr>
      <a:lvl3pPr marL="457200" indent="-228600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81038" indent="-222250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1722438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5pPr>
      <a:lvl6pPr marL="2179638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636838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3094038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551238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STSHP_01"/>
          <p:cNvSpPr>
            <a:spLocks noGrp="1" noChangeArrowheads="1"/>
          </p:cNvSpPr>
          <p:nvPr>
            <p:ph type="title"/>
          </p:nvPr>
        </p:nvSpPr>
        <p:spPr bwMode="invGray">
          <a:xfrm>
            <a:off x="400050" y="407988"/>
            <a:ext cx="8337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MSTSHP_02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400050" y="1154113"/>
            <a:ext cx="833755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699717" name="Text Box 5"/>
          <p:cNvSpPr txBox="1">
            <a:spLocks noChangeArrowheads="1"/>
          </p:cNvSpPr>
          <p:nvPr/>
        </p:nvSpPr>
        <p:spPr bwMode="invGray">
          <a:xfrm>
            <a:off x="4386263" y="6615113"/>
            <a:ext cx="373062" cy="19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b" anchorCtr="1">
            <a:spAutoFit/>
          </a:bodyPr>
          <a:lstStyle/>
          <a:p>
            <a:pPr algn="ctr" eaLnBrk="0" hangingPunct="0">
              <a:lnSpc>
                <a:spcPct val="106000"/>
              </a:lnSpc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r>
              <a:rPr lang="en-US" sz="1200" dirty="0">
                <a:solidFill>
                  <a:srgbClr val="000000"/>
                </a:solidFill>
              </a:rPr>
              <a:t>- </a:t>
            </a:r>
            <a:fld id="{8A6E4BF4-1533-4FC8-9EBC-6BAED8DA8FEB}" type="slidenum">
              <a:rPr lang="en-US" sz="1200">
                <a:solidFill>
                  <a:srgbClr val="000000"/>
                </a:solidFill>
              </a:rPr>
              <a:pPr algn="ctr" eaLnBrk="0" hangingPunct="0">
                <a:lnSpc>
                  <a:spcPct val="106000"/>
                </a:lnSpc>
                <a:buClr>
                  <a:srgbClr val="00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r>
              <a:rPr lang="en-US" sz="1200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3699738" name="SHP_DOCTRACKER"/>
          <p:cNvSpPr txBox="1">
            <a:spLocks noChangeArrowheads="1"/>
          </p:cNvSpPr>
          <p:nvPr/>
        </p:nvSpPr>
        <p:spPr bwMode="gray">
          <a:xfrm rot="-5400000">
            <a:off x="8861425" y="6543675"/>
            <a:ext cx="422275" cy="66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106000"/>
              </a:lnSpc>
              <a:defRPr/>
            </a:pPr>
            <a:r>
              <a:rPr lang="en-US" sz="400" smtClean="0">
                <a:solidFill>
                  <a:srgbClr val="AFAFAF"/>
                </a:solidFill>
              </a:rPr>
              <a:t>Karthik-Banda-Deloitte-Silicon-India-Java-Conference-Hyderabad_Final.pptx</a:t>
            </a:r>
            <a:endParaRPr lang="en-US" sz="400" dirty="0">
              <a:solidFill>
                <a:srgbClr val="AFAFAF"/>
              </a:solidFill>
            </a:endParaRPr>
          </a:p>
        </p:txBody>
      </p:sp>
      <p:sp>
        <p:nvSpPr>
          <p:cNvPr id="3699759" name="Line 47"/>
          <p:cNvSpPr>
            <a:spLocks noChangeShapeType="1"/>
          </p:cNvSpPr>
          <p:nvPr userDrawn="1"/>
        </p:nvSpPr>
        <p:spPr bwMode="invGray">
          <a:xfrm>
            <a:off x="401638" y="803275"/>
            <a:ext cx="83359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103" name="Picture 50" descr="DEL_COL"/>
          <p:cNvPicPr>
            <a:picLocks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95288" y="6616700"/>
            <a:ext cx="8683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8970" r:id="rId1"/>
    <p:sldLayoutId id="2147528971" r:id="rId2"/>
    <p:sldLayoutId id="2147528972" r:id="rId3"/>
    <p:sldLayoutId id="2147528973" r:id="rId4"/>
    <p:sldLayoutId id="2147528974" r:id="rId5"/>
    <p:sldLayoutId id="2147528975" r:id="rId6"/>
    <p:sldLayoutId id="2147528976" r:id="rId7"/>
    <p:sldLayoutId id="2147528977" r:id="rId8"/>
    <p:sldLayoutId id="2147528978" r:id="rId9"/>
    <p:sldLayoutId id="2147528979" r:id="rId10"/>
    <p:sldLayoutId id="2147528980" r:id="rId11"/>
    <p:sldLayoutId id="2147528981" r:id="rId12"/>
    <p:sldLayoutId id="2147528982" r:id="rId13"/>
    <p:sldLayoutId id="2147528983" r:id="rId14"/>
    <p:sldLayoutId id="2147528984" r:id="rId15"/>
    <p:sldLayoutId id="2147528985" r:id="rId16"/>
    <p:sldLayoutId id="2147528986" r:id="rId17"/>
    <p:sldLayoutId id="2147528987" r:id="rId18"/>
    <p:sldLayoutId id="2147528988" r:id="rId19"/>
    <p:sldLayoutId id="2147528989" r:id="rId20"/>
    <p:sldLayoutId id="2147528990" r:id="rId21"/>
    <p:sldLayoutId id="2147528991" r:id="rId22"/>
    <p:sldLayoutId id="2147528992" r:id="rId23"/>
    <p:sldLayoutId id="2147528993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>
          <a:solidFill>
            <a:schemeClr val="tx1"/>
          </a:solidFill>
          <a:latin typeface="+mn-lt"/>
        </a:defRPr>
      </a:lvl2pPr>
      <a:lvl3pPr marL="457200" indent="-228600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81038" indent="-222250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1722438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5pPr>
      <a:lvl6pPr marL="2179638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636838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3094038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551238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90" name="Rectangle 34"/>
          <p:cNvSpPr>
            <a:spLocks noGrp="1"/>
          </p:cNvSpPr>
          <p:nvPr>
            <p:ph type="ctrTitle"/>
          </p:nvPr>
        </p:nvSpPr>
        <p:spPr bwMode="gray">
          <a:xfrm>
            <a:off x="537695" y="2228052"/>
            <a:ext cx="7447209" cy="1906074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Developing </a:t>
            </a:r>
            <a:r>
              <a:rPr lang="en-US" dirty="0">
                <a:solidFill>
                  <a:schemeClr val="bg2"/>
                </a:solidFill>
              </a:rPr>
              <a:t>a Message Driven Architecture with </a:t>
            </a:r>
            <a:r>
              <a:rPr lang="en-US" dirty="0" smtClean="0">
                <a:solidFill>
                  <a:schemeClr val="bg2"/>
                </a:solidFill>
              </a:rPr>
              <a:t>Spring – an Overview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rgbClr val="99CC33"/>
                </a:solidFill>
              </a:rPr>
              <a:t>Silicon India Java Conference, Hyderabad</a:t>
            </a:r>
            <a:endParaRPr lang="en-US" sz="2400" dirty="0">
              <a:solidFill>
                <a:srgbClr val="99CC33"/>
              </a:solidFill>
            </a:endParaRPr>
          </a:p>
        </p:txBody>
      </p:sp>
      <p:sp>
        <p:nvSpPr>
          <p:cNvPr id="121891" name="Rectangle 35"/>
          <p:cNvSpPr>
            <a:spLocks noGrp="1"/>
          </p:cNvSpPr>
          <p:nvPr>
            <p:ph type="subTitle" idx="1"/>
          </p:nvPr>
        </p:nvSpPr>
        <p:spPr bwMode="gray">
          <a:xfrm>
            <a:off x="524807" y="4217764"/>
            <a:ext cx="4690872" cy="3193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October 15, 2011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5" y="3245476"/>
            <a:ext cx="3284113" cy="35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MeDA – Messaging Domains / Models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Point to Point Messaging Domain</a:t>
            </a:r>
            <a:r>
              <a:rPr lang="en-US" dirty="0" smtClean="0">
                <a:solidFill>
                  <a:schemeClr val="bg2"/>
                </a:solidFill>
              </a:rPr>
              <a:t> – Messages are sent to queues and are delivered only once and that too to a single consumer. Queues retain messages until consumed or expired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Publish and Subscribe </a:t>
            </a:r>
            <a:r>
              <a:rPr lang="en-US" b="1" dirty="0">
                <a:solidFill>
                  <a:schemeClr val="bg2"/>
                </a:solidFill>
              </a:rPr>
              <a:t>Messaging Domain</a:t>
            </a:r>
            <a:r>
              <a:rPr lang="en-US" dirty="0">
                <a:solidFill>
                  <a:schemeClr val="bg2"/>
                </a:solidFill>
              </a:rPr>
              <a:t> – Messages are sent to </a:t>
            </a:r>
            <a:r>
              <a:rPr lang="en-US" dirty="0" smtClean="0">
                <a:solidFill>
                  <a:schemeClr val="bg2"/>
                </a:solidFill>
              </a:rPr>
              <a:t>topics and </a:t>
            </a:r>
            <a:r>
              <a:rPr lang="en-US" dirty="0">
                <a:solidFill>
                  <a:schemeClr val="bg2"/>
                </a:solidFill>
              </a:rPr>
              <a:t>are delivered </a:t>
            </a:r>
            <a:r>
              <a:rPr lang="en-US" dirty="0" smtClean="0">
                <a:solidFill>
                  <a:schemeClr val="bg2"/>
                </a:solidFill>
              </a:rPr>
              <a:t>to all the subscribers. Ideal for publishing  business events and it is one flavor of implementing EDA.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0" indent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19" y="2141241"/>
            <a:ext cx="5534025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85" y="4809121"/>
            <a:ext cx="48387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MeDA – Implementation choice – Message Driven Beans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 marL="0" indent="0"/>
            <a:r>
              <a:rPr lang="en-US" b="1" dirty="0" smtClean="0">
                <a:solidFill>
                  <a:schemeClr val="bg2"/>
                </a:solidFill>
              </a:rPr>
              <a:t>Characteristics of Message Driven Beans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Message Driven beans are state less server side Java objects for handling JMS Messages and processing them asynchronously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Developed as part of EJB 2.0 specification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Highly scalable server side components as they are easily managed and/or distributed</a:t>
            </a:r>
          </a:p>
          <a:p>
            <a:pPr marL="0" indent="0"/>
            <a:r>
              <a:rPr lang="en-US" b="1" dirty="0" smtClean="0">
                <a:solidFill>
                  <a:schemeClr val="bg2"/>
                </a:solidFill>
              </a:rPr>
              <a:t>Disadvantages of Message Driven Beans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Mandates the need for an EJB container / JEE application Server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Heavy life cycle as part of EJB specification (Nothing changed in EJB 3 </a:t>
            </a: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)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Each MDB listens to a single destination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Cannot be part of domain model as they are otherwise are not reusable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Normal leverage is only to the extent of “Services Activation”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79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MeDA – Implementation choice – Message Driven </a:t>
            </a:r>
            <a:r>
              <a:rPr lang="en-US" dirty="0" smtClean="0">
                <a:solidFill>
                  <a:schemeClr val="bg2"/>
                </a:solidFill>
              </a:rPr>
              <a:t>POJO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 marL="0" indent="0"/>
            <a:r>
              <a:rPr lang="en-US" b="1" dirty="0" smtClean="0">
                <a:solidFill>
                  <a:schemeClr val="bg2"/>
                </a:solidFill>
              </a:rPr>
              <a:t>Characteristics of Message Driven POJO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These can be part of domain model as they are normal java classes with no additional baggage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These classes are JMS unaware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Developer need not worry about JMS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Easily testable</a:t>
            </a:r>
          </a:p>
          <a:p>
            <a:pPr marL="0" indent="0"/>
            <a:r>
              <a:rPr lang="en-US" b="1" dirty="0" smtClean="0">
                <a:solidFill>
                  <a:schemeClr val="bg2"/>
                </a:solidFill>
              </a:rPr>
              <a:t>Disadvantages of Message Driven POJO’s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Developers think in terms of Command – Control instead of Messaging and Asynchronous communication as these POJO’s are not treated separately as “Special Objects”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Needs plumbing code to leverage JMS resources. Needs more attention to “Separation of Concerns”.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No standard interfaces are implemented by limiting their power of interface injection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2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MeDA </a:t>
            </a:r>
            <a:r>
              <a:rPr lang="en-US" dirty="0">
                <a:solidFill>
                  <a:schemeClr val="bg2"/>
                </a:solidFill>
              </a:rPr>
              <a:t>– </a:t>
            </a:r>
            <a:r>
              <a:rPr lang="en-US" dirty="0" smtClean="0">
                <a:solidFill>
                  <a:schemeClr val="bg2"/>
                </a:solidFill>
              </a:rPr>
              <a:t>Spring  – Sending JMS Messages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154113"/>
            <a:ext cx="8337550" cy="534971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1. Abstract JMS Administered objects into a JmsTemplate </a:t>
            </a:r>
          </a:p>
          <a:p>
            <a:r>
              <a:rPr lang="en-US" dirty="0">
                <a:solidFill>
                  <a:schemeClr val="bg2"/>
                </a:solidFill>
              </a:rPr>
              <a:t>2. Inject an instance of Spring's JmsTemplate into the sending class</a:t>
            </a:r>
          </a:p>
          <a:p>
            <a:r>
              <a:rPr lang="en-US" dirty="0">
                <a:solidFill>
                  <a:schemeClr val="bg2"/>
                </a:solidFill>
              </a:rPr>
              <a:t>3. Provide the JMS ConnectionFactory in the JmsTemplate bean definition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471412"/>
            <a:ext cx="78295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MeDA </a:t>
            </a:r>
            <a:r>
              <a:rPr lang="en-US" dirty="0">
                <a:solidFill>
                  <a:schemeClr val="bg2"/>
                </a:solidFill>
              </a:rPr>
              <a:t>– </a:t>
            </a:r>
            <a:r>
              <a:rPr lang="en-US" dirty="0" smtClean="0">
                <a:solidFill>
                  <a:schemeClr val="bg2"/>
                </a:solidFill>
              </a:rPr>
              <a:t>Spring  – Listening for JMS Messages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1. Define a “listener-container” within the context and specify the destination that needs to be looked at for receiving messages</a:t>
            </a:r>
          </a:p>
          <a:p>
            <a:r>
              <a:rPr lang="en-US" dirty="0">
                <a:solidFill>
                  <a:schemeClr val="bg2"/>
                </a:solidFill>
              </a:rPr>
              <a:t>2. Point to any POJO and specify a listening  method to implicitly create a </a:t>
            </a:r>
            <a:r>
              <a:rPr lang="en-US" dirty="0" err="1">
                <a:solidFill>
                  <a:schemeClr val="bg2"/>
                </a:solidFill>
              </a:rPr>
              <a:t>MessageListenerAdapter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2742672"/>
            <a:ext cx="7800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MeDA – Spring  – Advanced Message Queuing Protocol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AMQP</a:t>
            </a:r>
            <a:r>
              <a:rPr lang="en-US" dirty="0" smtClean="0">
                <a:solidFill>
                  <a:schemeClr val="bg2"/>
                </a:solidFill>
              </a:rPr>
              <a:t> is </a:t>
            </a:r>
            <a:r>
              <a:rPr lang="en-US" dirty="0">
                <a:solidFill>
                  <a:schemeClr val="bg2"/>
                </a:solidFill>
              </a:rPr>
              <a:t>an open standard application layer protocol for message-oriented </a:t>
            </a:r>
            <a:r>
              <a:rPr lang="en-US" dirty="0" smtClean="0">
                <a:solidFill>
                  <a:schemeClr val="bg2"/>
                </a:solidFill>
              </a:rPr>
              <a:t>middleware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One level ahead of JMS – unlike JMS, AMQP is a wired protocol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Dictates the format of messages during data transfer across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2709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MeDA </a:t>
            </a:r>
            <a:r>
              <a:rPr lang="en-US" dirty="0">
                <a:solidFill>
                  <a:schemeClr val="bg2"/>
                </a:solidFill>
              </a:rPr>
              <a:t>– </a:t>
            </a:r>
            <a:r>
              <a:rPr lang="en-US" dirty="0" smtClean="0">
                <a:solidFill>
                  <a:schemeClr val="bg2"/>
                </a:solidFill>
              </a:rPr>
              <a:t>Spring  – Sending/Receiving  AMQP Messages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1. Use </a:t>
            </a:r>
            <a:r>
              <a:rPr lang="en-US" dirty="0" err="1">
                <a:solidFill>
                  <a:schemeClr val="bg2"/>
                </a:solidFill>
              </a:rPr>
              <a:t>AmqpTemplate</a:t>
            </a:r>
            <a:r>
              <a:rPr lang="en-US" dirty="0">
                <a:solidFill>
                  <a:schemeClr val="bg2"/>
                </a:solidFill>
              </a:rPr>
              <a:t> which accepts Exchange and Routing Key</a:t>
            </a:r>
          </a:p>
          <a:p>
            <a:r>
              <a:rPr lang="en-US" dirty="0">
                <a:solidFill>
                  <a:schemeClr val="bg2"/>
                </a:solidFill>
              </a:rPr>
              <a:t>2. Point to any POJO and specify a listening  method to implicitly create a </a:t>
            </a:r>
            <a:r>
              <a:rPr lang="en-US" dirty="0" err="1">
                <a:solidFill>
                  <a:schemeClr val="bg2"/>
                </a:solidFill>
              </a:rPr>
              <a:t>MessageListenerAdapter</a:t>
            </a:r>
            <a:r>
              <a:rPr lang="en-US" dirty="0">
                <a:solidFill>
                  <a:schemeClr val="bg2"/>
                </a:solidFill>
              </a:rPr>
              <a:t> for AMQP messages.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2394138"/>
            <a:ext cx="77247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Polling – An architectural pattern (Better avoid)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Better to use events/messaging and only poll when you have to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Lifecycle interface – start(), stop() and isRunning()  - This supports any basic back ground task and a common usage is polling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SmartLifecycle does those three plus autostartup, phases and adds a callback on stop – gives a handle on the running thread to the application to end gracefully.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99" y="2979581"/>
            <a:ext cx="3876675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76" y="5076825"/>
            <a:ext cx="7496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Task Execution using Executors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Spring Framework provides abstractions for asynchronous execution of tasks with the </a:t>
            </a:r>
            <a:r>
              <a:rPr lang="en-US" dirty="0" err="1">
                <a:solidFill>
                  <a:schemeClr val="bg2"/>
                </a:solidFill>
              </a:rPr>
              <a:t>TaskExecutor</a:t>
            </a:r>
            <a:r>
              <a:rPr lang="en-US" dirty="0">
                <a:solidFill>
                  <a:schemeClr val="bg2"/>
                </a:solidFill>
              </a:rPr>
              <a:t> 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err="1">
                <a:solidFill>
                  <a:schemeClr val="bg2"/>
                </a:solidFill>
              </a:rPr>
              <a:t>TaskExecutor</a:t>
            </a:r>
            <a:r>
              <a:rPr lang="en-US" dirty="0">
                <a:solidFill>
                  <a:schemeClr val="bg2"/>
                </a:solidFill>
              </a:rPr>
              <a:t> interface has a single method execute(Runnable task)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err="1">
                <a:solidFill>
                  <a:schemeClr val="bg2"/>
                </a:solidFill>
              </a:rPr>
              <a:t>TaskExecutor</a:t>
            </a:r>
            <a:r>
              <a:rPr lang="en-US" dirty="0">
                <a:solidFill>
                  <a:schemeClr val="bg2"/>
                </a:solidFill>
              </a:rPr>
              <a:t> gives Spring components an abstraction for thread pooling where needed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Multiple pre-built implementations of </a:t>
            </a:r>
            <a:r>
              <a:rPr lang="en-US" dirty="0" err="1">
                <a:solidFill>
                  <a:schemeClr val="bg2"/>
                </a:solidFill>
              </a:rPr>
              <a:t>TaskExecutor</a:t>
            </a:r>
            <a:r>
              <a:rPr lang="en-US" dirty="0">
                <a:solidFill>
                  <a:schemeClr val="bg2"/>
                </a:solidFill>
              </a:rPr>
              <a:t> are included in Spring 3 which covers most of the patterns of task execution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1" y="3756712"/>
            <a:ext cx="8431920" cy="18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Task Execution – by configuration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0" y="977704"/>
            <a:ext cx="5920586" cy="4924425"/>
          </a:xfrm>
        </p:spPr>
      </p:pic>
      <p:sp>
        <p:nvSpPr>
          <p:cNvPr id="4" name="Rectangle 3"/>
          <p:cNvSpPr/>
          <p:nvPr/>
        </p:nvSpPr>
        <p:spPr>
          <a:xfrm>
            <a:off x="6536028" y="900954"/>
            <a:ext cx="2182969" cy="4832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06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Important thing to note is that the execute method here adds 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cs typeface="+mn-cs"/>
              </a:rPr>
              <a:t>a Runnable </a:t>
            </a: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thread to the queue and the </a:t>
            </a:r>
            <a:r>
              <a:rPr lang="en-US" sz="1400" dirty="0" err="1">
                <a:solidFill>
                  <a:schemeClr val="bg2"/>
                </a:solidFill>
                <a:latin typeface="+mn-lt"/>
                <a:cs typeface="+mn-cs"/>
              </a:rPr>
              <a:t>TaskExecutor</a:t>
            </a: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 uses its internal rules to decide when the task gets executed, depending on the Implementation class we choose 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cs typeface="+mn-cs"/>
              </a:rPr>
              <a:t>to inject.</a:t>
            </a:r>
            <a:endParaRPr lang="en-US" sz="14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85750" indent="-285750" eaLnBrk="0" hangingPunct="0">
              <a:lnSpc>
                <a:spcPct val="106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en-US" sz="14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85750" indent="-285750" eaLnBrk="0" hangingPunct="0">
              <a:lnSpc>
                <a:spcPct val="106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We can easily change 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cs typeface="+mn-cs"/>
              </a:rPr>
              <a:t>a particular behavior or pattern of task execution </a:t>
            </a: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by changing the Implementation strategy.</a:t>
            </a:r>
          </a:p>
        </p:txBody>
      </p:sp>
    </p:spTree>
    <p:extLst>
      <p:ext uri="{BB962C8B-B14F-4D97-AF65-F5344CB8AC3E}">
        <p14:creationId xmlns:p14="http://schemas.microsoft.com/office/powerpoint/2010/main" val="8009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Introduction – Karthik Banda</a:t>
            </a:r>
            <a:endParaRPr dirty="0" smtClean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Technology </a:t>
            </a:r>
            <a:r>
              <a:rPr lang="en-US" dirty="0">
                <a:solidFill>
                  <a:schemeClr val="bg2"/>
                </a:solidFill>
              </a:rPr>
              <a:t>Specialist with Deloitte Consulting </a:t>
            </a:r>
            <a:r>
              <a:rPr lang="en-US" dirty="0" smtClean="0">
                <a:solidFill>
                  <a:schemeClr val="bg2"/>
                </a:solidFill>
              </a:rPr>
              <a:t>India, practicing Software Engineering for more </a:t>
            </a:r>
            <a:r>
              <a:rPr lang="en-US" dirty="0">
                <a:solidFill>
                  <a:schemeClr val="bg2"/>
                </a:solidFill>
              </a:rPr>
              <a:t>than a </a:t>
            </a:r>
            <a:r>
              <a:rPr lang="en-US" dirty="0" smtClean="0">
                <a:solidFill>
                  <a:schemeClr val="bg2"/>
                </a:solidFill>
              </a:rPr>
              <a:t>decade now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Defined Technical architecture for multiple strategic projects for clients across domains, but predominantly in Financial Services Industry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Deep </a:t>
            </a:r>
            <a:r>
              <a:rPr lang="en-US" dirty="0">
                <a:solidFill>
                  <a:schemeClr val="bg2"/>
                </a:solidFill>
              </a:rPr>
              <a:t>experience in creating application development frameworks and solution sets using </a:t>
            </a:r>
            <a:r>
              <a:rPr lang="en-US" dirty="0" smtClean="0">
                <a:solidFill>
                  <a:schemeClr val="bg2"/>
                </a:solidFill>
              </a:rPr>
              <a:t>Java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Leads </a:t>
            </a: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competency development of Java </a:t>
            </a:r>
            <a:r>
              <a:rPr lang="en-US" dirty="0">
                <a:solidFill>
                  <a:schemeClr val="bg2"/>
                </a:solidFill>
              </a:rPr>
              <a:t>Community of Practice at </a:t>
            </a:r>
            <a:r>
              <a:rPr lang="en-US" dirty="0" smtClean="0">
                <a:solidFill>
                  <a:schemeClr val="bg2"/>
                </a:solidFill>
              </a:rPr>
              <a:t>Deloitte Consulting India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</a:t>
            </a:r>
            <a:r>
              <a:rPr lang="en-US" dirty="0" smtClean="0">
                <a:solidFill>
                  <a:schemeClr val="bg2"/>
                </a:solidFill>
              </a:rPr>
              <a:t>rainer and a speaker -  conducted </a:t>
            </a:r>
            <a:r>
              <a:rPr lang="en-US" dirty="0">
                <a:solidFill>
                  <a:schemeClr val="bg2"/>
                </a:solidFill>
              </a:rPr>
              <a:t>multiple tech-talks predominantly around Architecture, Design and Software Engineering best practices. 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Member of Scrum Alliance and a certified Scrum Master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/>
              <a:t>	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Task Execution – @</a:t>
            </a:r>
            <a:r>
              <a:rPr lang="en-US" dirty="0" err="1">
                <a:solidFill>
                  <a:schemeClr val="bg2"/>
                </a:solidFill>
              </a:rPr>
              <a:t>Async</a:t>
            </a:r>
            <a:r>
              <a:rPr lang="en-US" dirty="0">
                <a:solidFill>
                  <a:schemeClr val="bg2"/>
                </a:solidFill>
              </a:rPr>
              <a:t>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@</a:t>
            </a:r>
            <a:r>
              <a:rPr lang="en-US" dirty="0" err="1">
                <a:solidFill>
                  <a:schemeClr val="bg2"/>
                </a:solidFill>
              </a:rPr>
              <a:t>Async</a:t>
            </a:r>
            <a:r>
              <a:rPr lang="en-US" dirty="0">
                <a:solidFill>
                  <a:schemeClr val="bg2"/>
                </a:solidFill>
              </a:rPr>
              <a:t> – adds an implicit </a:t>
            </a:r>
            <a:r>
              <a:rPr lang="en-US" dirty="0" err="1" smtClean="0">
                <a:solidFill>
                  <a:schemeClr val="bg2"/>
                </a:solidFill>
              </a:rPr>
              <a:t>TaskExecutor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Support to a method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Spring internally uses a Dynamic Proxy for @</a:t>
            </a:r>
            <a:r>
              <a:rPr lang="en-US" dirty="0" err="1">
                <a:solidFill>
                  <a:schemeClr val="bg2"/>
                </a:solidFill>
              </a:rPr>
              <a:t>Async</a:t>
            </a:r>
            <a:r>
              <a:rPr lang="en-US" dirty="0">
                <a:solidFill>
                  <a:schemeClr val="bg2"/>
                </a:solidFill>
              </a:rPr>
              <a:t> annotated method so that the method is actually executed by the implementation class of </a:t>
            </a:r>
            <a:r>
              <a:rPr lang="en-US" dirty="0" err="1">
                <a:solidFill>
                  <a:schemeClr val="bg2"/>
                </a:solidFill>
              </a:rPr>
              <a:t>TaskExecutor</a:t>
            </a:r>
            <a:endParaRPr lang="en-US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5" y="2354444"/>
            <a:ext cx="7771429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Task Scheduling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Spring Framework provides abstractions for asynchronous scheduling of tasks with the </a:t>
            </a:r>
            <a:r>
              <a:rPr lang="en-US" dirty="0" err="1">
                <a:solidFill>
                  <a:schemeClr val="bg2"/>
                </a:solidFill>
              </a:rPr>
              <a:t>TaskScheduler</a:t>
            </a:r>
            <a:r>
              <a:rPr lang="en-US" dirty="0">
                <a:solidFill>
                  <a:schemeClr val="bg2"/>
                </a:solidFill>
              </a:rPr>
              <a:t>  interface supported by Trigger and </a:t>
            </a:r>
            <a:r>
              <a:rPr lang="en-US" dirty="0" err="1">
                <a:solidFill>
                  <a:schemeClr val="bg2"/>
                </a:solidFill>
              </a:rPr>
              <a:t>TriggerContext</a:t>
            </a:r>
            <a:r>
              <a:rPr lang="en-US" dirty="0">
                <a:solidFill>
                  <a:schemeClr val="bg2"/>
                </a:solidFill>
              </a:rPr>
              <a:t> interfaces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TaskScheduler</a:t>
            </a:r>
            <a:r>
              <a:rPr lang="en-US" dirty="0">
                <a:solidFill>
                  <a:schemeClr val="bg2"/>
                </a:solidFill>
              </a:rPr>
              <a:t> supports recurring and cancelable tasks and they can be easily controlled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16" y="2696429"/>
            <a:ext cx="7676191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Task Scheduling – by configuration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0050" y="999564"/>
            <a:ext cx="8337550" cy="5542901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Example below shows a POJO which can be turned into a business service that can be executed as a </a:t>
            </a:r>
            <a:r>
              <a:rPr lang="en-US" dirty="0" err="1">
                <a:solidFill>
                  <a:schemeClr val="bg2"/>
                </a:solidFill>
              </a:rPr>
              <a:t>Cron</a:t>
            </a:r>
            <a:r>
              <a:rPr lang="en-US" dirty="0">
                <a:solidFill>
                  <a:schemeClr val="bg2"/>
                </a:solidFill>
              </a:rPr>
              <a:t> Job with basic configuration.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This Example uses </a:t>
            </a:r>
            <a:r>
              <a:rPr lang="en-US" dirty="0" err="1">
                <a:solidFill>
                  <a:schemeClr val="bg2"/>
                </a:solidFill>
              </a:rPr>
              <a:t>Cron</a:t>
            </a:r>
            <a:r>
              <a:rPr lang="en-US" dirty="0">
                <a:solidFill>
                  <a:schemeClr val="bg2"/>
                </a:solidFill>
              </a:rPr>
              <a:t> Expression “3/10 ****?” which is nothing but a 3 seconds offset and runs every 10 </a:t>
            </a:r>
            <a:r>
              <a:rPr lang="en-US" dirty="0" err="1">
                <a:solidFill>
                  <a:schemeClr val="bg2"/>
                </a:solidFill>
              </a:rPr>
              <a:t>secs</a:t>
            </a:r>
            <a:r>
              <a:rPr lang="en-US" dirty="0">
                <a:solidFill>
                  <a:schemeClr val="bg2"/>
                </a:solidFill>
              </a:rPr>
              <a:t> in a minute.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Other Possible Triggers are “fixed-delay” and “fixed-rate” which are configured in milliseconds.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73579" y="1931086"/>
            <a:ext cx="7614642" cy="21386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9" y="4390587"/>
            <a:ext cx="7614642" cy="79959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080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Task Scheduling – @Scheduled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The @Scheduled annotation can be added to a method along with trigger metadata</a:t>
            </a:r>
          </a:p>
          <a:p>
            <a:pPr marL="1485900" lvl="4" indent="0">
              <a:buNone/>
            </a:pPr>
            <a:endParaRPr lang="en-US" sz="1400" dirty="0" smtClean="0"/>
          </a:p>
          <a:p>
            <a:pPr marL="285750" lvl="4" indent="-28575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ea typeface="+mn-ea"/>
                <a:cs typeface="+mn-cs"/>
              </a:rPr>
              <a:t>Start at Every Five seconds after completion of each run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285750" lvl="7" indent="-285750" eaLnBrk="0" hangingPunct="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ea typeface="+mn-ea"/>
                <a:cs typeface="+mn-cs"/>
              </a:rPr>
              <a:t>Start at Every Five seconds after starting each run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lvl="4" indent="0">
              <a:lnSpc>
                <a:spcPct val="106000"/>
              </a:lnSpc>
              <a:spcBef>
                <a:spcPct val="40000"/>
              </a:spcBef>
              <a:buSzPct val="80000"/>
              <a:buNone/>
            </a:pPr>
            <a:endParaRPr lang="en-US" dirty="0" smtClean="0"/>
          </a:p>
          <a:p>
            <a:pPr marL="285750" lvl="4" indent="-28575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bg2"/>
                </a:solidFill>
                <a:ea typeface="+mn-ea"/>
                <a:cs typeface="+mn-cs"/>
              </a:rPr>
              <a:t>Cron</a:t>
            </a:r>
            <a:r>
              <a:rPr lang="en-US" b="1" dirty="0" smtClean="0">
                <a:solidFill>
                  <a:schemeClr val="bg2"/>
                </a:solidFill>
                <a:ea typeface="+mn-ea"/>
                <a:cs typeface="+mn-cs"/>
              </a:rPr>
              <a:t> </a:t>
            </a:r>
            <a:r>
              <a:rPr lang="en-US" b="1" dirty="0">
                <a:solidFill>
                  <a:schemeClr val="bg2"/>
                </a:solidFill>
                <a:ea typeface="+mn-ea"/>
                <a:cs typeface="+mn-cs"/>
              </a:rPr>
              <a:t>Job that executes on week days</a:t>
            </a:r>
          </a:p>
          <a:p>
            <a:pPr marL="0" indent="0"/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" y="2324863"/>
            <a:ext cx="7895239" cy="914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9" y="3931424"/>
            <a:ext cx="7971429" cy="9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1" y="5275689"/>
            <a:ext cx="7990477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Spring Integration – A bird-eye view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4727" y="953036"/>
            <a:ext cx="4146997" cy="454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106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Enterprise Application Integration (EAI) is an application of technology defined as the integration of data and services between applications.</a:t>
            </a:r>
          </a:p>
          <a:p>
            <a:pPr marL="285750" indent="-285750" eaLnBrk="0" hangingPunct="0">
              <a:lnSpc>
                <a:spcPct val="106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Spring Integration is an API from the creators of the Spring Framework that's geared towards Enterprise Application Integration (EAI).</a:t>
            </a:r>
          </a:p>
          <a:p>
            <a:pPr marL="285750" indent="-285750" eaLnBrk="0" hangingPunct="0">
              <a:lnSpc>
                <a:spcPct val="106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Spring Integration offers improvement on every integration solution that exists in Java world. </a:t>
            </a:r>
          </a:p>
          <a:p>
            <a:pPr marL="285750" indent="-285750" eaLnBrk="0" hangingPunct="0">
              <a:lnSpc>
                <a:spcPct val="106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Can be a powerful alternative to an ESB</a:t>
            </a:r>
          </a:p>
          <a:p>
            <a:pPr marL="285750" indent="-285750" eaLnBrk="0" hangingPunct="0">
              <a:lnSpc>
                <a:spcPct val="106000"/>
              </a:lnSpc>
              <a:spcBef>
                <a:spcPct val="4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Spring Integration addresses this concern – “As the number of integration points 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cs typeface="+mn-cs"/>
              </a:rPr>
              <a:t>increases </a:t>
            </a: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the applications will have to maintain and manage many point to point channels of communication and the convergence of these channels 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cs typeface="+mn-cs"/>
              </a:rPr>
              <a:t>at various end points create </a:t>
            </a:r>
            <a:r>
              <a:rPr lang="en-US" sz="1400" dirty="0">
                <a:solidFill>
                  <a:schemeClr val="bg2"/>
                </a:solidFill>
                <a:latin typeface="+mn-lt"/>
                <a:cs typeface="+mn-cs"/>
              </a:rPr>
              <a:t>“spaghetti architecture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cs typeface="+mn-cs"/>
              </a:rPr>
              <a:t>”.</a:t>
            </a:r>
            <a:endParaRPr lang="en-US" sz="1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7" y="953875"/>
            <a:ext cx="4076191" cy="4114286"/>
          </a:xfr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1032" y="5732036"/>
            <a:ext cx="847429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2"/>
                </a:solidFill>
                <a:latin typeface="+mn-lt"/>
                <a:cs typeface="+mn-cs"/>
              </a:rPr>
              <a:t>Key Parts of Spring Integration : 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Message–Pay Load–Header–Channel–Gateway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Spring Integration – A Simple Example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90" y="949076"/>
            <a:ext cx="8337550" cy="513556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This example uses Spring Integration to process a book order and appropriately route the message depending on if it's a pickup from the store or if it should be delivered by post.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28" y="1857966"/>
            <a:ext cx="4749171" cy="2460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8" y="3939422"/>
            <a:ext cx="8742452" cy="25756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30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344488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Spring Integration – A Simple Example – @Gateway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" y="959433"/>
            <a:ext cx="7687161" cy="2660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6" y="3733307"/>
            <a:ext cx="5600725" cy="25032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27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Spring Integration – A Simple </a:t>
            </a:r>
            <a:r>
              <a:rPr lang="en-US" dirty="0">
                <a:solidFill>
                  <a:schemeClr val="bg2"/>
                </a:solidFill>
              </a:rPr>
              <a:t>Example – </a:t>
            </a:r>
            <a:r>
              <a:rPr lang="en-US" dirty="0" smtClean="0">
                <a:solidFill>
                  <a:schemeClr val="bg2"/>
                </a:solidFill>
              </a:rPr>
              <a:t>@Router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7" y="930308"/>
            <a:ext cx="8329422" cy="2320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77" y="3251200"/>
            <a:ext cx="8329422" cy="2188958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77" y="5432016"/>
            <a:ext cx="5498023" cy="1685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81" y="5283201"/>
            <a:ext cx="3917419" cy="19234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62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344488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Spring Integration – A Simple Example – Bridge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9" y="956362"/>
            <a:ext cx="8509391" cy="2599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0576"/>
            <a:ext cx="7632700" cy="30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344488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Spring Integration – A Simple Example – @Transformer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" y="959433"/>
            <a:ext cx="7687161" cy="2406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8" y="3441700"/>
            <a:ext cx="7687161" cy="1885301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0" y="5327001"/>
            <a:ext cx="6658459" cy="8476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6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Agenda</a:t>
            </a:r>
            <a:endParaRPr dirty="0" smtClean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Architectural Context for Integration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Architectural Patterns in Discussion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Event Driven Architecture (EDA)</a:t>
            </a:r>
          </a:p>
          <a:p>
            <a:pPr lvl="4">
              <a:buFont typeface="Arial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Spring as EDA enabler</a:t>
            </a:r>
          </a:p>
          <a:p>
            <a:pPr lvl="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Message Driven Architecture </a:t>
            </a:r>
          </a:p>
          <a:p>
            <a:pPr lvl="4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Java Message Service (JMS)</a:t>
            </a:r>
          </a:p>
          <a:p>
            <a:pPr lvl="4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Message Exchange Patterns</a:t>
            </a:r>
          </a:p>
          <a:p>
            <a:pPr lvl="4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Message Driven Beans in EJB 3 and Message Driven POJO’s </a:t>
            </a:r>
          </a:p>
          <a:p>
            <a:pPr lvl="4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Realizing Message driven designs with Spring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Spring Task Execution and Scheduling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Spring Integration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Q&amp;A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344488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Spring Integration – Outbound Channel Adapte</a:t>
            </a:r>
            <a:r>
              <a:rPr lang="en-US" dirty="0">
                <a:solidFill>
                  <a:schemeClr val="bg2"/>
                </a:solidFill>
              </a:rPr>
              <a:t>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" y="959433"/>
            <a:ext cx="7687161" cy="2406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10" y="3401163"/>
            <a:ext cx="7593067" cy="34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Annotations – Dynamic Language Support – Spring EL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5" y="857584"/>
            <a:ext cx="7647620" cy="12190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0" y="2076632"/>
            <a:ext cx="7749720" cy="146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9" y="3765615"/>
            <a:ext cx="6247619" cy="552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0" y="4695914"/>
            <a:ext cx="7723810" cy="14285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0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00050" y="420867"/>
            <a:ext cx="8337550" cy="3651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Channel Adapters and Message Gateways Supported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87413"/>
            <a:ext cx="8337550" cy="492471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• JMS</a:t>
            </a:r>
          </a:p>
          <a:p>
            <a:r>
              <a:rPr lang="en-US" dirty="0">
                <a:solidFill>
                  <a:schemeClr val="bg2"/>
                </a:solidFill>
              </a:rPr>
              <a:t>• AMQP</a:t>
            </a:r>
          </a:p>
          <a:p>
            <a:r>
              <a:rPr lang="en-US" dirty="0">
                <a:solidFill>
                  <a:schemeClr val="bg2"/>
                </a:solidFill>
              </a:rPr>
              <a:t>• TCP</a:t>
            </a:r>
          </a:p>
          <a:p>
            <a:r>
              <a:rPr lang="en-US" dirty="0">
                <a:solidFill>
                  <a:schemeClr val="bg2"/>
                </a:solidFill>
              </a:rPr>
              <a:t>• UDP</a:t>
            </a:r>
          </a:p>
          <a:p>
            <a:r>
              <a:rPr lang="en-US" dirty="0">
                <a:solidFill>
                  <a:schemeClr val="bg2"/>
                </a:solidFill>
              </a:rPr>
              <a:t>• File/FTP/SFTP</a:t>
            </a:r>
          </a:p>
          <a:p>
            <a:r>
              <a:rPr lang="en-US" dirty="0">
                <a:solidFill>
                  <a:schemeClr val="bg2"/>
                </a:solidFill>
              </a:rPr>
              <a:t>• RMI</a:t>
            </a:r>
          </a:p>
          <a:p>
            <a:r>
              <a:rPr lang="en-US" dirty="0">
                <a:solidFill>
                  <a:schemeClr val="bg2"/>
                </a:solidFill>
              </a:rPr>
              <a:t>• RSS</a:t>
            </a:r>
          </a:p>
          <a:p>
            <a:r>
              <a:rPr lang="en-US" dirty="0">
                <a:solidFill>
                  <a:schemeClr val="bg2"/>
                </a:solidFill>
              </a:rPr>
              <a:t>• HTTP (REST)                    </a:t>
            </a:r>
          </a:p>
          <a:p>
            <a:r>
              <a:rPr lang="en-US" dirty="0">
                <a:solidFill>
                  <a:schemeClr val="bg2"/>
                </a:solidFill>
              </a:rPr>
              <a:t>• WS (SOAP/POX)</a:t>
            </a:r>
          </a:p>
          <a:p>
            <a:r>
              <a:rPr lang="en-US" dirty="0">
                <a:solidFill>
                  <a:schemeClr val="bg2"/>
                </a:solidFill>
              </a:rPr>
              <a:t>• Mail (POP3/IMAP/SMTP)    </a:t>
            </a:r>
          </a:p>
          <a:p>
            <a:r>
              <a:rPr lang="en-US" dirty="0">
                <a:solidFill>
                  <a:schemeClr val="bg2"/>
                </a:solidFill>
              </a:rPr>
              <a:t>• JDBC</a:t>
            </a:r>
          </a:p>
          <a:p>
            <a:r>
              <a:rPr lang="en-US" dirty="0">
                <a:solidFill>
                  <a:schemeClr val="bg2"/>
                </a:solidFill>
              </a:rPr>
              <a:t>• XMPP    </a:t>
            </a:r>
          </a:p>
          <a:p>
            <a:r>
              <a:rPr lang="en-US" dirty="0">
                <a:solidFill>
                  <a:schemeClr val="bg2"/>
                </a:solidFill>
              </a:rPr>
              <a:t>• Twitter</a:t>
            </a:r>
          </a:p>
          <a:p>
            <a:r>
              <a:rPr lang="en-US" dirty="0">
                <a:solidFill>
                  <a:schemeClr val="bg2"/>
                </a:solidFill>
              </a:rPr>
              <a:t>• Spring Events</a:t>
            </a:r>
          </a:p>
        </p:txBody>
      </p:sp>
    </p:spTree>
    <p:extLst>
      <p:ext uri="{BB962C8B-B14F-4D97-AF65-F5344CB8AC3E}">
        <p14:creationId xmlns:p14="http://schemas.microsoft.com/office/powerpoint/2010/main" val="14338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Questions and Answers – bkarthik@deloitte.com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989918"/>
            <a:ext cx="5816599" cy="4928282"/>
          </a:xfrm>
        </p:spPr>
      </p:pic>
    </p:spTree>
    <p:extLst>
      <p:ext uri="{BB962C8B-B14F-4D97-AF65-F5344CB8AC3E}">
        <p14:creationId xmlns:p14="http://schemas.microsoft.com/office/powerpoint/2010/main" val="30621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BoilerplateCopyright"/>
          <p:cNvSpPr txBox="1">
            <a:spLocks noChangeArrowheads="1"/>
          </p:cNvSpPr>
          <p:nvPr/>
        </p:nvSpPr>
        <p:spPr bwMode="auto">
          <a:xfrm>
            <a:off x="585788" y="6184900"/>
            <a:ext cx="29479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66"/>
                </a:solidFill>
              </a:rPr>
              <a:t>Copyright © 2011 Deloitte Development LLC. All rights reserved.</a:t>
            </a:r>
            <a:endParaRPr lang="en-US" sz="800">
              <a:solidFill>
                <a:srgbClr val="000066"/>
              </a:solidFill>
            </a:endParaRPr>
          </a:p>
        </p:txBody>
      </p:sp>
      <p:pic>
        <p:nvPicPr>
          <p:cNvPr id="576515" name="Picture 18" descr="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088" y="6049963"/>
            <a:ext cx="1504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51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940425"/>
            <a:ext cx="8318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Common </a:t>
            </a:r>
            <a:r>
              <a:rPr lang="en-US" dirty="0" smtClean="0">
                <a:solidFill>
                  <a:schemeClr val="bg2"/>
                </a:solidFill>
              </a:rPr>
              <a:t>Architectural contexts and respective Choices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Integration and communication styles–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Online / Real Time Integration – SOA Enablers – ESB / MOM / JMS / XML/RPC/JCA and Web </a:t>
            </a:r>
            <a:r>
              <a:rPr lang="en-US" dirty="0">
                <a:solidFill>
                  <a:schemeClr val="bg2"/>
                </a:solidFill>
              </a:rPr>
              <a:t>Services </a:t>
            </a:r>
          </a:p>
          <a:p>
            <a:pPr lvl="3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Offline Integration – Scheduled Batch processes, Polling </a:t>
            </a:r>
            <a:endParaRPr lang="en-US" dirty="0">
              <a:solidFill>
                <a:schemeClr val="bg2"/>
              </a:solidFill>
            </a:endParaRPr>
          </a:p>
          <a:p>
            <a:pPr lvl="3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Synchronous Communication – RMI / RPC/JCA /Web Services</a:t>
            </a:r>
          </a:p>
          <a:p>
            <a:pPr lvl="3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Asynchronous Communication – Service Activation / JMS / Asynchronous web-service calls</a:t>
            </a:r>
          </a:p>
          <a:p>
            <a:pPr lvl="3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Message </a:t>
            </a:r>
            <a:r>
              <a:rPr lang="en-US" dirty="0" smtClean="0">
                <a:solidFill>
                  <a:schemeClr val="bg2"/>
                </a:solidFill>
              </a:rPr>
              <a:t>Channeling, Routing, Aggregation – ESB  or could be Spring Integration</a:t>
            </a:r>
          </a:p>
        </p:txBody>
      </p:sp>
    </p:spTree>
    <p:extLst>
      <p:ext uri="{BB962C8B-B14F-4D97-AF65-F5344CB8AC3E}">
        <p14:creationId xmlns:p14="http://schemas.microsoft.com/office/powerpoint/2010/main" val="28617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Event Driven Architecture (EDA</a:t>
            </a:r>
            <a:r>
              <a:rPr lang="en-US" dirty="0" smtClean="0">
                <a:solidFill>
                  <a:schemeClr val="bg2"/>
                </a:solidFill>
              </a:rPr>
              <a:t>) – in a Nutshell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One of the key design principle is  - Low Coupling and High Cohesion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EDA gives the flexibility to define clearly the boundaries and responsibilities of classes in collaboration but keeping their level of dependency to the minimum</a:t>
            </a:r>
          </a:p>
          <a:p>
            <a:pPr marL="1714500" lvl="7" indent="-34290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ea typeface="+mn-ea"/>
                <a:cs typeface="+mn-cs"/>
              </a:rPr>
              <a:t>Example : “What Should I do </a:t>
            </a:r>
            <a:r>
              <a:rPr lang="en-US" sz="1600" dirty="0" smtClean="0">
                <a:solidFill>
                  <a:schemeClr val="bg2"/>
                </a:solidFill>
                <a:ea typeface="+mn-ea"/>
                <a:cs typeface="+mn-cs"/>
              </a:rPr>
              <a:t>on successful booking of a ticket”</a:t>
            </a:r>
            <a:endParaRPr lang="en-US" sz="1600" dirty="0">
              <a:solidFill>
                <a:schemeClr val="bg2"/>
              </a:solidFill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EDA is all about transmitting events between different components in a system and clearly defining a way to handle them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An “Event” generally represents a change in the state of a system</a:t>
            </a:r>
          </a:p>
          <a:p>
            <a:pPr marL="1714500" lvl="7" indent="-34290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ea typeface="+mn-ea"/>
                <a:cs typeface="+mn-cs"/>
              </a:rPr>
              <a:t>Example : “ Booked a Ticket </a:t>
            </a:r>
            <a:r>
              <a:rPr lang="en-US" sz="1600" dirty="0" smtClean="0">
                <a:solidFill>
                  <a:schemeClr val="bg2"/>
                </a:solidFill>
                <a:ea typeface="+mn-ea"/>
                <a:cs typeface="+mn-cs"/>
              </a:rPr>
              <a:t>Successfully”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EDA avoids any coupling between subsystems as it takes away the normal command and control scheme i.e. one class calling a method of another “known” class and waiting for it to respond.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EDA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– Characteristics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Events are broadcasted whenever they occur and they are fine grained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Events typically are handled Asynchronously and the Caller is not aware of Callee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Fundamental principle of “</a:t>
            </a:r>
            <a:r>
              <a:rPr lang="en-US" dirty="0" smtClean="0">
                <a:solidFill>
                  <a:schemeClr val="bg2"/>
                </a:solidFill>
              </a:rPr>
              <a:t>Services” </a:t>
            </a:r>
            <a:r>
              <a:rPr lang="en-US" dirty="0">
                <a:solidFill>
                  <a:schemeClr val="bg2"/>
                </a:solidFill>
              </a:rPr>
              <a:t>to be stateless can be easily achieved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No blocking times – Events no longer takes place one at a time, and the order of events is no longer important.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7" y="3487251"/>
            <a:ext cx="6161905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EDA – Spring - Sending </a:t>
            </a:r>
            <a:r>
              <a:rPr lang="en-US" dirty="0" smtClean="0">
                <a:solidFill>
                  <a:schemeClr val="bg2"/>
                </a:solidFill>
              </a:rPr>
              <a:t>Application Events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1. Publisher injected by the container – Setter Injection in this case</a:t>
            </a:r>
          </a:p>
          <a:p>
            <a:r>
              <a:rPr lang="en-US" dirty="0">
                <a:solidFill>
                  <a:schemeClr val="bg2"/>
                </a:solidFill>
              </a:rPr>
              <a:t>2. Use the publisher to send events at runtime.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4" y="2283121"/>
            <a:ext cx="7762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EDA – Spring - </a:t>
            </a:r>
            <a:r>
              <a:rPr lang="en-US" dirty="0" smtClean="0">
                <a:solidFill>
                  <a:schemeClr val="bg2"/>
                </a:solidFill>
              </a:rPr>
              <a:t>Handling Application Events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1. Implement the ApplicationListener interface with a parameterized type.</a:t>
            </a:r>
          </a:p>
          <a:p>
            <a:r>
              <a:rPr lang="en-US" dirty="0">
                <a:solidFill>
                  <a:schemeClr val="bg2"/>
                </a:solidFill>
              </a:rPr>
              <a:t>2. Define the bean, and it will be invoked at runtime when that type of Event occurs.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2397756"/>
            <a:ext cx="77628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Message </a:t>
            </a:r>
            <a:r>
              <a:rPr lang="en-US" dirty="0">
                <a:solidFill>
                  <a:schemeClr val="bg2"/>
                </a:solidFill>
              </a:rPr>
              <a:t>Driven </a:t>
            </a:r>
            <a:r>
              <a:rPr lang="en-US" dirty="0" smtClean="0">
                <a:solidFill>
                  <a:schemeClr val="bg2"/>
                </a:solidFill>
              </a:rPr>
              <a:t>Architecture (MeDA)- JMS - in a Nutshell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54113"/>
            <a:ext cx="8337550" cy="49247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One of the common </a:t>
            </a:r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 smtClean="0">
                <a:solidFill>
                  <a:schemeClr val="bg2"/>
                </a:solidFill>
              </a:rPr>
              <a:t>rchitectural choice to integrate disparate systems in a distributed environment is Messaging</a:t>
            </a:r>
            <a:endParaRPr lang="en-US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Uses a Middleware to facilitate messaging i.e. to queue sent messages and handle them – Message Oriented Middleware (MOM)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Message Producers and Consumers are not aware of each other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JMS is a MOM standard  and is a vendor neutral specification for messaging</a:t>
            </a:r>
            <a:endParaRPr lang="en-US" dirty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Features of JMS include </a:t>
            </a:r>
            <a:endParaRPr lang="en-US" dirty="0">
              <a:solidFill>
                <a:schemeClr val="bg2"/>
              </a:solidFill>
            </a:endParaRPr>
          </a:p>
          <a:p>
            <a:pPr marL="1714500" lvl="7" indent="-34290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a typeface="+mn-ea"/>
                <a:cs typeface="+mn-cs"/>
              </a:rPr>
              <a:t>Point to Point Messaging (Queues) (1sender-1receiver)</a:t>
            </a:r>
          </a:p>
          <a:p>
            <a:pPr marL="1714500" lvl="7" indent="-34290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a typeface="+mn-ea"/>
                <a:cs typeface="+mn-cs"/>
              </a:rPr>
              <a:t>Publish and Subscribe (Topics) (1publisher – N subscribers)</a:t>
            </a:r>
          </a:p>
          <a:p>
            <a:pPr marL="1714500" lvl="7" indent="-34290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a typeface="+mn-ea"/>
                <a:cs typeface="+mn-cs"/>
              </a:rPr>
              <a:t>Reliable Message Delivery </a:t>
            </a:r>
          </a:p>
          <a:p>
            <a:pPr marL="1714500" lvl="7" indent="-34290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a typeface="+mn-ea"/>
                <a:cs typeface="+mn-cs"/>
              </a:rPr>
              <a:t>Message Persistence</a:t>
            </a:r>
          </a:p>
          <a:p>
            <a:pPr marL="1714500" lvl="7" indent="-34290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a typeface="+mn-ea"/>
                <a:cs typeface="+mn-cs"/>
              </a:rPr>
              <a:t>Transactional </a:t>
            </a:r>
          </a:p>
          <a:p>
            <a:pPr marL="1714500" lvl="7" indent="-342900">
              <a:lnSpc>
                <a:spcPct val="106000"/>
              </a:lnSpc>
              <a:spcBef>
                <a:spcPct val="40000"/>
              </a:spcBef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ea typeface="+mn-ea"/>
                <a:cs typeface="+mn-cs"/>
              </a:rPr>
              <a:t>Structured Messaging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ILERPLATE" val="Boilerplate"/>
</p:tagLst>
</file>

<file path=ppt/theme/theme1.xml><?xml version="1.0" encoding="utf-8"?>
<a:theme xmlns:a="http://schemas.openxmlformats.org/drawingml/2006/main" name="US Consulting On-screen S WHT_R1.5_032508">
  <a:themeElements>
    <a:clrScheme name="US Consulting On-screen S WHT_R1.5_032508 16">
      <a:dk1>
        <a:srgbClr val="000000"/>
      </a:dk1>
      <a:lt1>
        <a:srgbClr val="FFFFFF"/>
      </a:lt1>
      <a:dk2>
        <a:srgbClr val="4066B2"/>
      </a:dk2>
      <a:lt2>
        <a:srgbClr val="000066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US Consulting On-screen S WHT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4066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31775" marR="0" indent="-231775" algn="l" defTabSz="914400" rtl="0" eaLnBrk="1" fontAlgn="base" latinLnBrk="0" hangingPunct="1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 typeface="Wingdings 2" pitchFamily="18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4066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31775" marR="0" indent="-231775" algn="l" defTabSz="914400" rtl="0" eaLnBrk="1" fontAlgn="base" latinLnBrk="0" hangingPunct="1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 typeface="Wingdings 2" pitchFamily="18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 Consulting On-screen S WHT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On-screen S WHT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S Consulting On-screen S WHT_R1.5_032508">
  <a:themeElements>
    <a:clrScheme name="US Consulting On-screen S WHT_R1.5_032508 16">
      <a:dk1>
        <a:srgbClr val="000000"/>
      </a:dk1>
      <a:lt1>
        <a:srgbClr val="FFFFFF"/>
      </a:lt1>
      <a:dk2>
        <a:srgbClr val="4066B2"/>
      </a:dk2>
      <a:lt2>
        <a:srgbClr val="000066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US Consulting On-screen S WHT_R1.5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4066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31775" marR="0" indent="-231775" algn="l" defTabSz="914400" rtl="0" eaLnBrk="1" fontAlgn="base" latinLnBrk="0" hangingPunct="1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 typeface="Wingdings 2" pitchFamily="18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4066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31775" marR="0" indent="-231775" algn="l" defTabSz="914400" rtl="0" eaLnBrk="1" fontAlgn="base" latinLnBrk="0" hangingPunct="1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 typeface="Wingdings 2" pitchFamily="18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 Consulting On-screen S WHT_R1.5_032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 Consulting On-screen S WHT_R1.5_0325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 Consulting On-screen S WHT_R1.5_032508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33646</TotalTime>
  <Words>1780</Words>
  <Application>Microsoft Office PowerPoint</Application>
  <PresentationFormat>Letter Paper (8.5x11 in)</PresentationFormat>
  <Paragraphs>221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US Consulting On-screen S WHT_R1.5_032508</vt:lpstr>
      <vt:lpstr>1_US Consulting On-screen S WHT_R1.5_032508</vt:lpstr>
      <vt:lpstr>  Developing a Message Driven Architecture with Spring – an Overview  Silicon India Java Conference, Hyderabad</vt:lpstr>
      <vt:lpstr>Introduction – Karthik Banda</vt:lpstr>
      <vt:lpstr>Agenda</vt:lpstr>
      <vt:lpstr>Common Architectural contexts and respective Choices</vt:lpstr>
      <vt:lpstr>Event Driven Architecture (EDA) – in a Nutshell</vt:lpstr>
      <vt:lpstr>EDA – Characteristics</vt:lpstr>
      <vt:lpstr> EDA – Spring - Sending Application Events</vt:lpstr>
      <vt:lpstr> EDA – Spring - Handling Application Events</vt:lpstr>
      <vt:lpstr>Message Driven Architecture (MeDA)- JMS - in a Nutshell</vt:lpstr>
      <vt:lpstr>MeDA – Messaging Domains / Models</vt:lpstr>
      <vt:lpstr>MeDA – Implementation choice – Message Driven Beans</vt:lpstr>
      <vt:lpstr>MeDA – Implementation choice – Message Driven POJO</vt:lpstr>
      <vt:lpstr> MeDA – Spring  – Sending JMS Messages</vt:lpstr>
      <vt:lpstr> MeDA – Spring  – Listening for JMS Messages</vt:lpstr>
      <vt:lpstr> MeDA – Spring  – Advanced Message Queuing Protocol </vt:lpstr>
      <vt:lpstr> MeDA – Spring  – Sending/Receiving  AMQP Messages</vt:lpstr>
      <vt:lpstr> Polling – An architectural pattern (Better avoid)</vt:lpstr>
      <vt:lpstr> Task Execution using Executors</vt:lpstr>
      <vt:lpstr> Task Execution – by configuration</vt:lpstr>
      <vt:lpstr> Task Execution – @Async Annotation</vt:lpstr>
      <vt:lpstr> Task Scheduling </vt:lpstr>
      <vt:lpstr> Task Scheduling – by configuration</vt:lpstr>
      <vt:lpstr> Task Scheduling – @Scheduled Annotation</vt:lpstr>
      <vt:lpstr>Spring Integration – A bird-eye view</vt:lpstr>
      <vt:lpstr>Spring Integration – A Simple Example</vt:lpstr>
      <vt:lpstr>Spring Integration – A Simple Example – @Gateway</vt:lpstr>
      <vt:lpstr>Spring Integration – A Simple Example – @Router</vt:lpstr>
      <vt:lpstr>Spring Integration – A Simple Example – Bridge </vt:lpstr>
      <vt:lpstr>Spring Integration – A Simple Example – @Transformer</vt:lpstr>
      <vt:lpstr>Spring Integration – Outbound Channel Adapter</vt:lpstr>
      <vt:lpstr> Annotations – Dynamic Language Support – Spring EL</vt:lpstr>
      <vt:lpstr> Channel Adapters and Message Gateways Supported</vt:lpstr>
      <vt:lpstr>Questions and Answers – bkarthik@deloitte.com</vt:lpstr>
      <vt:lpstr>PowerPoint Presentation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Deloitte On-screen Presentation</dc:title>
  <cp:lastModifiedBy>Karthik, Banda</cp:lastModifiedBy>
  <cp:revision>133</cp:revision>
  <cp:lastPrinted>2000-05-15T09:48:35Z</cp:lastPrinted>
  <dcterms:created xsi:type="dcterms:W3CDTF">2006-11-07T16:13:49Z</dcterms:created>
  <dcterms:modified xsi:type="dcterms:W3CDTF">2011-10-12T07:11:42Z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_ID">
    <vt:lpwstr>screenTempV1</vt:lpwstr>
  </property>
  <property fmtid="{D5CDD505-2E9C-101B-9397-08002B2CF9AE}" pid="3" name="ROOMSIZE">
    <vt:lpwstr>SM</vt:lpwstr>
  </property>
  <property fmtid="{D5CDD505-2E9C-101B-9397-08002B2CF9AE}" pid="4" name="COLORSCHEME">
    <vt:lpwstr>White</vt:lpwstr>
  </property>
</Properties>
</file>